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317" r:id="rId6"/>
    <p:sldId id="319" r:id="rId7"/>
    <p:sldId id="320" r:id="rId8"/>
    <p:sldId id="318" r:id="rId9"/>
    <p:sldId id="322" r:id="rId10"/>
    <p:sldId id="323" r:id="rId11"/>
    <p:sldId id="324" r:id="rId12"/>
    <p:sldId id="325" r:id="rId13"/>
    <p:sldId id="326" r:id="rId14"/>
    <p:sldId id="321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362232-9F63-0B4F-8778-66DE26B74BB3}" v="13" dt="2022-04-22T15:45:29.7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81"/>
    <p:restoredTop sz="80952"/>
  </p:normalViewPr>
  <p:slideViewPr>
    <p:cSldViewPr snapToGrid="0" snapToObjects="1">
      <p:cViewPr varScale="1">
        <p:scale>
          <a:sx n="83" d="100"/>
          <a:sy n="83" d="100"/>
        </p:scale>
        <p:origin x="7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21FA1-2AC1-9847-846C-5DA8D4E0BC5E}" type="datetimeFigureOut">
              <a:rPr lang="en-US" smtClean="0"/>
              <a:t>4/22/22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24E20-1573-2443-BA4F-3E0C57E9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0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42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Means you cannot have these two together… they cannot be timetabled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43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9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82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92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Means you cannot have these two together… they cannot be timetabled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895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30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55903" y="6356350"/>
            <a:ext cx="2215311" cy="365125"/>
          </a:xfrm>
        </p:spPr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08926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6027" y="6356350"/>
            <a:ext cx="1438619" cy="365125"/>
          </a:xfrm>
        </p:spPr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6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5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4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21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8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9798" y="6356349"/>
            <a:ext cx="18321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E020-8C9E-9840-BD0E-4531656E4B0F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74176" y="63575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87210" y="6356350"/>
            <a:ext cx="7665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66" y="5836197"/>
            <a:ext cx="2834667" cy="5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1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Science.Engineering@plymouth.ac.u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25" y="47942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cs typeface="Calibri Light"/>
              </a:rPr>
              <a:t>Final Year Briefing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25" y="3059113"/>
            <a:ext cx="7337913" cy="1655762"/>
          </a:xfrm>
        </p:spPr>
        <p:txBody>
          <a:bodyPr/>
          <a:lstStyle/>
          <a:p>
            <a:pPr algn="l"/>
            <a:r>
              <a:rPr lang="en-US" b="1" dirty="0"/>
              <a:t>Dr Shirley Atkinson</a:t>
            </a:r>
          </a:p>
          <a:p>
            <a:pPr algn="l"/>
            <a:r>
              <a:rPr lang="en-US" dirty="0"/>
              <a:t>Associate Head of Computing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58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8FBF-5F04-9342-BCC1-13ABDD4A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BSc Computer Science (Artificial Intelligence)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E5DCB5-8BF5-D140-8AF7-17F864F58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685359"/>
              </p:ext>
            </p:extLst>
          </p:nvPr>
        </p:nvGraphicFramePr>
        <p:xfrm>
          <a:off x="4664990" y="1894170"/>
          <a:ext cx="7051727" cy="1741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111">
                  <a:extLst>
                    <a:ext uri="{9D8B030D-6E8A-4147-A177-3AD203B41FA5}">
                      <a16:colId xmlns:a16="http://schemas.microsoft.com/office/drawing/2014/main" val="1741469073"/>
                    </a:ext>
                  </a:extLst>
                </a:gridCol>
                <a:gridCol w="3966597">
                  <a:extLst>
                    <a:ext uri="{9D8B030D-6E8A-4147-A177-3AD203B41FA5}">
                      <a16:colId xmlns:a16="http://schemas.microsoft.com/office/drawing/2014/main" val="3019678475"/>
                    </a:ext>
                  </a:extLst>
                </a:gridCol>
                <a:gridCol w="587644">
                  <a:extLst>
                    <a:ext uri="{9D8B030D-6E8A-4147-A177-3AD203B41FA5}">
                      <a16:colId xmlns:a16="http://schemas.microsoft.com/office/drawing/2014/main" val="2715885463"/>
                    </a:ext>
                  </a:extLst>
                </a:gridCol>
                <a:gridCol w="1028375">
                  <a:extLst>
                    <a:ext uri="{9D8B030D-6E8A-4147-A177-3AD203B41FA5}">
                      <a16:colId xmlns:a16="http://schemas.microsoft.com/office/drawing/2014/main" val="1080835490"/>
                    </a:ext>
                  </a:extLst>
                </a:gridCol>
              </a:tblGrid>
              <a:tr h="465069">
                <a:tc>
                  <a:txBody>
                    <a:bodyPr/>
                    <a:lstStyle/>
                    <a:p>
                      <a:r>
                        <a:rPr lang="en-US" sz="1400" dirty="0"/>
                        <a:t>Module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515141"/>
                  </a:ext>
                </a:extLst>
              </a:tr>
              <a:tr h="184894">
                <a:tc>
                  <a:txBody>
                    <a:bodyPr/>
                    <a:lstStyle/>
                    <a:p>
                      <a:r>
                        <a:rPr lang="en-US" sz="1400" dirty="0"/>
                        <a:t>COMP3001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Parallel Computing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Vasilios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967985"/>
                  </a:ext>
                </a:extLst>
              </a:tr>
              <a:tr h="361627">
                <a:tc>
                  <a:txBody>
                    <a:bodyPr/>
                    <a:lstStyle/>
                    <a:p>
                      <a:r>
                        <a:rPr lang="en-US" sz="1400" dirty="0"/>
                        <a:t>COMP3006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Full Stack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David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161333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Alternative Computing Paradigms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Thomas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77641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COMP3008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Big Data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68714"/>
                  </a:ext>
                </a:extLst>
              </a:tr>
            </a:tbl>
          </a:graphicData>
        </a:graphic>
      </p:graphicFrame>
      <p:pic>
        <p:nvPicPr>
          <p:cNvPr id="5" name="Content Placeholder 4" descr="Shape&#10;&#10;Description automatically generated with low confidence">
            <a:extLst>
              <a:ext uri="{FF2B5EF4-FFF2-40B4-BE49-F238E27FC236}">
                <a16:creationId xmlns:a16="http://schemas.microsoft.com/office/drawing/2014/main" id="{22E9E82D-57D0-F846-B7BF-DEA951AAA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512" y="1894170"/>
            <a:ext cx="4368800" cy="2819400"/>
          </a:xfrm>
        </p:spPr>
      </p:pic>
    </p:spTree>
    <p:extLst>
      <p:ext uri="{BB962C8B-B14F-4D97-AF65-F5344CB8AC3E}">
        <p14:creationId xmlns:p14="http://schemas.microsoft.com/office/powerpoint/2010/main" val="4074963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8490-A5DC-C845-B174-F8D66E89C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Year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DF71E-D3B9-BB49-BB13-8B196708A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64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 to start thinking of what you want to do</a:t>
            </a:r>
          </a:p>
          <a:p>
            <a:r>
              <a:rPr lang="en-US" dirty="0"/>
              <a:t>Needs to be unique to you</a:t>
            </a:r>
          </a:p>
          <a:p>
            <a:r>
              <a:rPr lang="en-US" dirty="0"/>
              <a:t>On 1</a:t>
            </a:r>
            <a:r>
              <a:rPr lang="en-US" baseline="30000" dirty="0"/>
              <a:t>st</a:t>
            </a:r>
            <a:r>
              <a:rPr lang="en-US" dirty="0"/>
              <a:t> August you will see DLE site for next academic year</a:t>
            </a:r>
          </a:p>
          <a:p>
            <a:r>
              <a:rPr lang="en-US" dirty="0"/>
              <a:t>Will be ideas on there from staff</a:t>
            </a:r>
          </a:p>
          <a:p>
            <a:r>
              <a:rPr lang="en-US" dirty="0"/>
              <a:t>Project requires coding but you can do a research focused project</a:t>
            </a:r>
          </a:p>
          <a:p>
            <a:r>
              <a:rPr lang="en-US" dirty="0"/>
              <a:t>Will be a briefing in the first week of the academic year in September</a:t>
            </a:r>
          </a:p>
          <a:p>
            <a:pPr lvl="1"/>
            <a:r>
              <a:rPr lang="en-US" dirty="0"/>
              <a:t>I am also running “match-making” slots – keep an eye out on Computing Degrees teams site for booking</a:t>
            </a:r>
          </a:p>
        </p:txBody>
      </p:sp>
    </p:spTree>
    <p:extLst>
      <p:ext uri="{BB962C8B-B14F-4D97-AF65-F5344CB8AC3E}">
        <p14:creationId xmlns:p14="http://schemas.microsoft.com/office/powerpoint/2010/main" val="552945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4937" y="2136776"/>
            <a:ext cx="8979877" cy="2387600"/>
          </a:xfrm>
        </p:spPr>
        <p:txBody>
          <a:bodyPr>
            <a:normAutofit/>
          </a:bodyPr>
          <a:lstStyle/>
          <a:p>
            <a:pPr algn="l"/>
            <a:br>
              <a:rPr lang="en-US" sz="5400" b="1" dirty="0">
                <a:cs typeface="Calibri Light"/>
              </a:rPr>
            </a:br>
            <a:r>
              <a:rPr lang="en-US" sz="5400">
                <a:cs typeface="Calibri Light"/>
              </a:rPr>
              <a:t>Any Questions?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4937" y="4745037"/>
            <a:ext cx="7895126" cy="1812925"/>
          </a:xfrm>
        </p:spPr>
        <p:txBody>
          <a:bodyPr>
            <a:normAutofit/>
          </a:bodyPr>
          <a:lstStyle/>
          <a:p>
            <a:pPr algn="l"/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7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CD00-1B03-A74D-B303-4E19ABB11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E790C-7CA8-E946-A0D8-3A3BAAB02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600"/>
            <a:ext cx="10515600" cy="4823679"/>
          </a:xfrm>
        </p:spPr>
        <p:txBody>
          <a:bodyPr>
            <a:normAutofit/>
          </a:bodyPr>
          <a:lstStyle/>
          <a:p>
            <a:r>
              <a:rPr lang="en-US" dirty="0"/>
              <a:t>Outline arrangements for next academic year</a:t>
            </a:r>
          </a:p>
          <a:p>
            <a:r>
              <a:rPr lang="en-US" dirty="0"/>
              <a:t>Degree titles</a:t>
            </a:r>
          </a:p>
          <a:p>
            <a:r>
              <a:rPr lang="en-US" dirty="0"/>
              <a:t>Final stage options</a:t>
            </a:r>
          </a:p>
          <a:p>
            <a:r>
              <a:rPr lang="en-US" dirty="0"/>
              <a:t>Final year project</a:t>
            </a:r>
          </a:p>
          <a:p>
            <a:r>
              <a:rPr lang="en-US" dirty="0"/>
              <a:t>Delivery</a:t>
            </a:r>
          </a:p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879402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A908E-6404-9A44-A740-838F0405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 titles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319F5-3CD3-164C-8999-7C56D338E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715"/>
            <a:ext cx="10515600" cy="43526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BSc (Hons) Computer Science</a:t>
            </a:r>
          </a:p>
          <a:p>
            <a:r>
              <a:rPr lang="en-US" b="1" dirty="0"/>
              <a:t>BSc (Hons) Computer Science (Software Engineering)</a:t>
            </a:r>
          </a:p>
          <a:p>
            <a:pPr lvl="1"/>
            <a:r>
              <a:rPr lang="en-US" dirty="0"/>
              <a:t>Replaces BSc (Hons) Computing and Software Development</a:t>
            </a:r>
          </a:p>
          <a:p>
            <a:r>
              <a:rPr lang="en-US" b="1" dirty="0"/>
              <a:t>BSc (Hons) Computer Science (Cyber Security)</a:t>
            </a:r>
          </a:p>
          <a:p>
            <a:pPr lvl="1"/>
            <a:r>
              <a:rPr lang="en-US" dirty="0"/>
              <a:t>Replaces BSc (Hons) Cyber Security</a:t>
            </a:r>
          </a:p>
          <a:p>
            <a:r>
              <a:rPr lang="en-US" b="1" dirty="0"/>
              <a:t>BSc (Hons) Computer Science (Games Development)</a:t>
            </a:r>
          </a:p>
          <a:p>
            <a:pPr lvl="1"/>
            <a:r>
              <a:rPr lang="en-US" dirty="0"/>
              <a:t>Replaces BSc (Hons) Games Development Technologies</a:t>
            </a:r>
          </a:p>
          <a:p>
            <a:r>
              <a:rPr lang="en-US" b="1" dirty="0"/>
              <a:t>BSc (Hons) Computer Science (Artificial Intelligence)</a:t>
            </a:r>
          </a:p>
          <a:p>
            <a:pPr lvl="1"/>
            <a:r>
              <a:rPr lang="en-US" dirty="0"/>
              <a:t>Brand new!</a:t>
            </a:r>
          </a:p>
          <a:p>
            <a:r>
              <a:rPr lang="en-US" dirty="0"/>
              <a:t>Existing titles remain – to be taught out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3691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23A7-F413-A74B-8546-11E6EB47A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Transfering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987BF-6B72-1B47-97F8-2CF000558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695"/>
          </a:xfrm>
        </p:spPr>
        <p:txBody>
          <a:bodyPr/>
          <a:lstStyle/>
          <a:p>
            <a:r>
              <a:rPr lang="en-US" dirty="0"/>
              <a:t>Students can transfer to new titles if they wish</a:t>
            </a:r>
          </a:p>
          <a:p>
            <a:pPr lvl="1"/>
            <a:r>
              <a:rPr lang="en-US" dirty="0"/>
              <a:t>They don’t have to.</a:t>
            </a:r>
          </a:p>
          <a:p>
            <a:r>
              <a:rPr lang="en-US" dirty="0"/>
              <a:t>To transfer email</a:t>
            </a:r>
          </a:p>
          <a:p>
            <a:pPr lvl="1"/>
            <a:r>
              <a:rPr lang="en-GB" dirty="0"/>
              <a:t> </a:t>
            </a:r>
            <a:r>
              <a:rPr lang="en-GB" u="sng" dirty="0">
                <a:hlinkClick r:id="rId2" tooltip="mailto:Science.Engineering@plymouth.ac.uk"/>
              </a:rPr>
              <a:t>Science.Engineering@plymouth.ac.uk</a:t>
            </a:r>
            <a:r>
              <a:rPr lang="en-GB" dirty="0"/>
              <a:t> </a:t>
            </a:r>
          </a:p>
          <a:p>
            <a:pPr lvl="1"/>
            <a:r>
              <a:rPr lang="en-GB" dirty="0"/>
              <a:t>quoting your Student Reference Number and request to be transferred from your existing programme, so that your provisional enrolment can be set up on the new programme</a:t>
            </a:r>
            <a:r>
              <a:rPr lang="en-US" dirty="0"/>
              <a:t> </a:t>
            </a:r>
          </a:p>
          <a:p>
            <a:r>
              <a:rPr lang="en-US" dirty="0"/>
              <a:t>New titles have OPTIONS!</a:t>
            </a:r>
          </a:p>
        </p:txBody>
      </p:sp>
    </p:spTree>
    <p:extLst>
      <p:ext uri="{BB962C8B-B14F-4D97-AF65-F5344CB8AC3E}">
        <p14:creationId xmlns:p14="http://schemas.microsoft.com/office/powerpoint/2010/main" val="4052374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E5B3-9A47-B248-9AD8-12CBCB5D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are back!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0A93-3A85-8148-B3C0-2D3520947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35095"/>
          </a:xfrm>
        </p:spPr>
        <p:txBody>
          <a:bodyPr/>
          <a:lstStyle/>
          <a:p>
            <a:r>
              <a:rPr lang="en-US" dirty="0"/>
              <a:t>We listened… we managed to get it sorted..</a:t>
            </a:r>
          </a:p>
          <a:p>
            <a:r>
              <a:rPr lang="en-US" dirty="0"/>
              <a:t>BSc (Hons) Computer Science</a:t>
            </a:r>
          </a:p>
          <a:p>
            <a:pPr lvl="1"/>
            <a:r>
              <a:rPr lang="en-US" dirty="0"/>
              <a:t>Complete freedom of choice over options – four options out of seven</a:t>
            </a:r>
          </a:p>
          <a:p>
            <a:r>
              <a:rPr lang="en-US" dirty="0"/>
              <a:t>BSc (Hons) Computer Science (X)</a:t>
            </a:r>
          </a:p>
          <a:p>
            <a:pPr lvl="1"/>
            <a:r>
              <a:rPr lang="en-US" dirty="0"/>
              <a:t>Will be able to choose one option in each semester</a:t>
            </a:r>
          </a:p>
          <a:p>
            <a:r>
              <a:rPr lang="en-US" dirty="0"/>
              <a:t>I will answer questions about options at the 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66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8FBF-5F04-9342-BCC1-13ABDD4A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BSc Computer Science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AACE424-BB40-C14E-968C-74CA1F412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0888" y="1511071"/>
            <a:ext cx="4101092" cy="2620142"/>
          </a:xfr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E5DCB5-8BF5-D140-8AF7-17F864F58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40453"/>
              </p:ext>
            </p:extLst>
          </p:nvPr>
        </p:nvGraphicFramePr>
        <p:xfrm>
          <a:off x="4649492" y="1347313"/>
          <a:ext cx="7051727" cy="5201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111">
                  <a:extLst>
                    <a:ext uri="{9D8B030D-6E8A-4147-A177-3AD203B41FA5}">
                      <a16:colId xmlns:a16="http://schemas.microsoft.com/office/drawing/2014/main" val="1741469073"/>
                    </a:ext>
                  </a:extLst>
                </a:gridCol>
                <a:gridCol w="3966597">
                  <a:extLst>
                    <a:ext uri="{9D8B030D-6E8A-4147-A177-3AD203B41FA5}">
                      <a16:colId xmlns:a16="http://schemas.microsoft.com/office/drawing/2014/main" val="3019678475"/>
                    </a:ext>
                  </a:extLst>
                </a:gridCol>
                <a:gridCol w="587644">
                  <a:extLst>
                    <a:ext uri="{9D8B030D-6E8A-4147-A177-3AD203B41FA5}">
                      <a16:colId xmlns:a16="http://schemas.microsoft.com/office/drawing/2014/main" val="2715885463"/>
                    </a:ext>
                  </a:extLst>
                </a:gridCol>
                <a:gridCol w="1028375">
                  <a:extLst>
                    <a:ext uri="{9D8B030D-6E8A-4147-A177-3AD203B41FA5}">
                      <a16:colId xmlns:a16="http://schemas.microsoft.com/office/drawing/2014/main" val="1080835490"/>
                    </a:ext>
                  </a:extLst>
                </a:gridCol>
              </a:tblGrid>
              <a:tr h="465069">
                <a:tc>
                  <a:txBody>
                    <a:bodyPr/>
                    <a:lstStyle/>
                    <a:p>
                      <a:r>
                        <a:rPr lang="en-US" sz="1400" dirty="0"/>
                        <a:t>Module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515141"/>
                  </a:ext>
                </a:extLst>
              </a:tr>
              <a:tr h="184894">
                <a:tc>
                  <a:txBody>
                    <a:bodyPr/>
                    <a:lstStyle/>
                    <a:p>
                      <a:r>
                        <a:rPr lang="en-US" sz="1400" dirty="0"/>
                        <a:t>COMP3001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Parallel Computing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Vasilios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967985"/>
                  </a:ext>
                </a:extLst>
              </a:tr>
              <a:tr h="360542">
                <a:tc>
                  <a:txBody>
                    <a:bodyPr/>
                    <a:lstStyle/>
                    <a:p>
                      <a:r>
                        <a:rPr lang="en-US" sz="1400" dirty="0"/>
                        <a:t>COMP3003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Machine Learning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Lingfen</a:t>
                      </a:r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315497"/>
                  </a:ext>
                </a:extLst>
              </a:tr>
              <a:tr h="361627">
                <a:tc>
                  <a:txBody>
                    <a:bodyPr/>
                    <a:lstStyle/>
                    <a:p>
                      <a:r>
                        <a:rPr lang="en-US" sz="1400" dirty="0"/>
                        <a:t>COMP3006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Full Stack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David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161333"/>
                  </a:ext>
                </a:extLst>
              </a:tr>
              <a:tr h="456391">
                <a:tc>
                  <a:txBody>
                    <a:bodyPr/>
                    <a:lstStyle/>
                    <a:p>
                      <a:r>
                        <a:rPr lang="en-US" sz="1400" dirty="0"/>
                        <a:t>COMP3010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Security Operations and Incident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Asad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305875"/>
                  </a:ext>
                </a:extLst>
              </a:tr>
              <a:tr h="387457">
                <a:tc>
                  <a:txBody>
                    <a:bodyPr/>
                    <a:lstStyle/>
                    <a:p>
                      <a:r>
                        <a:rPr lang="en-US" sz="1400" dirty="0"/>
                        <a:t>COMP3016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Immersive Game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Swen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35644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Computing Project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Shirley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432875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COMP3002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Alternative Computing Paradigms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Thomas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977641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COMP3004 *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Advanced Computing and Networking Infrastructures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Lingfen</a:t>
                      </a:r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11907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HCI, Usability and </a:t>
                      </a:r>
                      <a:r>
                        <a:rPr lang="en-US" sz="1400" dirty="0" err="1"/>
                        <a:t>Visualisation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47743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COMP3008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Big Data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6871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Ethical Hacking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Nathan &amp; Bogdan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931542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Digital Forensics and Malware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Nathan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52457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Games Graphics Pipelines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Marius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629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8478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8FBF-5F04-9342-BCC1-13ABDD4A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BSc Computer Science (Software Engineering)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E5DCB5-8BF5-D140-8AF7-17F864F58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461470"/>
              </p:ext>
            </p:extLst>
          </p:nvPr>
        </p:nvGraphicFramePr>
        <p:xfrm>
          <a:off x="4982061" y="1806777"/>
          <a:ext cx="7051727" cy="1766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111">
                  <a:extLst>
                    <a:ext uri="{9D8B030D-6E8A-4147-A177-3AD203B41FA5}">
                      <a16:colId xmlns:a16="http://schemas.microsoft.com/office/drawing/2014/main" val="1741469073"/>
                    </a:ext>
                  </a:extLst>
                </a:gridCol>
                <a:gridCol w="3966597">
                  <a:extLst>
                    <a:ext uri="{9D8B030D-6E8A-4147-A177-3AD203B41FA5}">
                      <a16:colId xmlns:a16="http://schemas.microsoft.com/office/drawing/2014/main" val="3019678475"/>
                    </a:ext>
                  </a:extLst>
                </a:gridCol>
                <a:gridCol w="587644">
                  <a:extLst>
                    <a:ext uri="{9D8B030D-6E8A-4147-A177-3AD203B41FA5}">
                      <a16:colId xmlns:a16="http://schemas.microsoft.com/office/drawing/2014/main" val="2715885463"/>
                    </a:ext>
                  </a:extLst>
                </a:gridCol>
                <a:gridCol w="1028375">
                  <a:extLst>
                    <a:ext uri="{9D8B030D-6E8A-4147-A177-3AD203B41FA5}">
                      <a16:colId xmlns:a16="http://schemas.microsoft.com/office/drawing/2014/main" val="1080835490"/>
                    </a:ext>
                  </a:extLst>
                </a:gridCol>
              </a:tblGrid>
              <a:tr h="465069">
                <a:tc>
                  <a:txBody>
                    <a:bodyPr/>
                    <a:lstStyle/>
                    <a:p>
                      <a:r>
                        <a:rPr lang="en-US" sz="1400" dirty="0"/>
                        <a:t>Module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515141"/>
                  </a:ext>
                </a:extLst>
              </a:tr>
              <a:tr h="387457">
                <a:tc>
                  <a:txBody>
                    <a:bodyPr/>
                    <a:lstStyle/>
                    <a:p>
                      <a:r>
                        <a:rPr lang="en-US" sz="1400" dirty="0"/>
                        <a:t>COMP3016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Immersive Game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Swen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35644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Computing Project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Shirley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432875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Big Data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6871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Games Graphics Pipelines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Marius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629353"/>
                  </a:ext>
                </a:extLst>
              </a:tr>
            </a:tbl>
          </a:graphicData>
        </a:graphic>
      </p:graphicFrame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1D3BA17E-D177-7448-947E-932B81532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212" y="1806777"/>
            <a:ext cx="4606698" cy="3044192"/>
          </a:xfrm>
        </p:spPr>
      </p:pic>
    </p:spTree>
    <p:extLst>
      <p:ext uri="{BB962C8B-B14F-4D97-AF65-F5344CB8AC3E}">
        <p14:creationId xmlns:p14="http://schemas.microsoft.com/office/powerpoint/2010/main" val="665656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8FBF-5F04-9342-BCC1-13ABDD4A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BSc Computer Science (Cyber Security)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E5DCB5-8BF5-D140-8AF7-17F864F58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425114"/>
              </p:ext>
            </p:extLst>
          </p:nvPr>
        </p:nvGraphicFramePr>
        <p:xfrm>
          <a:off x="4649492" y="1887821"/>
          <a:ext cx="7051727" cy="189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111">
                  <a:extLst>
                    <a:ext uri="{9D8B030D-6E8A-4147-A177-3AD203B41FA5}">
                      <a16:colId xmlns:a16="http://schemas.microsoft.com/office/drawing/2014/main" val="1741469073"/>
                    </a:ext>
                  </a:extLst>
                </a:gridCol>
                <a:gridCol w="3966597">
                  <a:extLst>
                    <a:ext uri="{9D8B030D-6E8A-4147-A177-3AD203B41FA5}">
                      <a16:colId xmlns:a16="http://schemas.microsoft.com/office/drawing/2014/main" val="3019678475"/>
                    </a:ext>
                  </a:extLst>
                </a:gridCol>
                <a:gridCol w="587644">
                  <a:extLst>
                    <a:ext uri="{9D8B030D-6E8A-4147-A177-3AD203B41FA5}">
                      <a16:colId xmlns:a16="http://schemas.microsoft.com/office/drawing/2014/main" val="2715885463"/>
                    </a:ext>
                  </a:extLst>
                </a:gridCol>
                <a:gridCol w="1028375">
                  <a:extLst>
                    <a:ext uri="{9D8B030D-6E8A-4147-A177-3AD203B41FA5}">
                      <a16:colId xmlns:a16="http://schemas.microsoft.com/office/drawing/2014/main" val="1080835490"/>
                    </a:ext>
                  </a:extLst>
                </a:gridCol>
              </a:tblGrid>
              <a:tr h="465069">
                <a:tc>
                  <a:txBody>
                    <a:bodyPr/>
                    <a:lstStyle/>
                    <a:p>
                      <a:r>
                        <a:rPr lang="en-US" sz="1400" dirty="0"/>
                        <a:t>Module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515141"/>
                  </a:ext>
                </a:extLst>
              </a:tr>
              <a:tr h="360542">
                <a:tc>
                  <a:txBody>
                    <a:bodyPr/>
                    <a:lstStyle/>
                    <a:p>
                      <a:r>
                        <a:rPr lang="en-US" sz="1400" dirty="0"/>
                        <a:t>COMP3003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Machine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Lingfen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315497"/>
                  </a:ext>
                </a:extLst>
              </a:tr>
              <a:tr h="456391">
                <a:tc>
                  <a:txBody>
                    <a:bodyPr/>
                    <a:lstStyle/>
                    <a:p>
                      <a:r>
                        <a:rPr lang="en-US" sz="1400" dirty="0"/>
                        <a:t>COMP3010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Security Operations and Incident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Asad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305875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Big Data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68714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Digital Forensics and Malware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Nathan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524577"/>
                  </a:ext>
                </a:extLst>
              </a:tr>
            </a:tbl>
          </a:graphicData>
        </a:graphic>
      </p:graphicFrame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02D8695F-DCEF-DA41-BCCA-A85B25E05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360" y="1887821"/>
            <a:ext cx="4356100" cy="2832100"/>
          </a:xfrm>
        </p:spPr>
      </p:pic>
    </p:spTree>
    <p:extLst>
      <p:ext uri="{BB962C8B-B14F-4D97-AF65-F5344CB8AC3E}">
        <p14:creationId xmlns:p14="http://schemas.microsoft.com/office/powerpoint/2010/main" val="3817381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8FBF-5F04-9342-BCC1-13ABDD4A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BSc Computer Science (Games Development)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3E5DCB5-8BF5-D140-8AF7-17F864F58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065085"/>
              </p:ext>
            </p:extLst>
          </p:nvPr>
        </p:nvGraphicFramePr>
        <p:xfrm>
          <a:off x="4602997" y="1970740"/>
          <a:ext cx="7051727" cy="18237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111">
                  <a:extLst>
                    <a:ext uri="{9D8B030D-6E8A-4147-A177-3AD203B41FA5}">
                      <a16:colId xmlns:a16="http://schemas.microsoft.com/office/drawing/2014/main" val="1741469073"/>
                    </a:ext>
                  </a:extLst>
                </a:gridCol>
                <a:gridCol w="3966597">
                  <a:extLst>
                    <a:ext uri="{9D8B030D-6E8A-4147-A177-3AD203B41FA5}">
                      <a16:colId xmlns:a16="http://schemas.microsoft.com/office/drawing/2014/main" val="3019678475"/>
                    </a:ext>
                  </a:extLst>
                </a:gridCol>
                <a:gridCol w="587644">
                  <a:extLst>
                    <a:ext uri="{9D8B030D-6E8A-4147-A177-3AD203B41FA5}">
                      <a16:colId xmlns:a16="http://schemas.microsoft.com/office/drawing/2014/main" val="2715885463"/>
                    </a:ext>
                  </a:extLst>
                </a:gridCol>
                <a:gridCol w="1028375">
                  <a:extLst>
                    <a:ext uri="{9D8B030D-6E8A-4147-A177-3AD203B41FA5}">
                      <a16:colId xmlns:a16="http://schemas.microsoft.com/office/drawing/2014/main" val="1080835490"/>
                    </a:ext>
                  </a:extLst>
                </a:gridCol>
              </a:tblGrid>
              <a:tr h="465069">
                <a:tc>
                  <a:txBody>
                    <a:bodyPr/>
                    <a:lstStyle/>
                    <a:p>
                      <a:r>
                        <a:rPr lang="en-US" sz="1400" dirty="0"/>
                        <a:t>Module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515141"/>
                  </a:ext>
                </a:extLst>
              </a:tr>
              <a:tr h="361627">
                <a:tc>
                  <a:txBody>
                    <a:bodyPr/>
                    <a:lstStyle/>
                    <a:p>
                      <a:r>
                        <a:rPr lang="en-US" sz="1400" dirty="0"/>
                        <a:t>COMP3006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Full Stack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David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161333"/>
                  </a:ext>
                </a:extLst>
              </a:tr>
              <a:tr h="387457">
                <a:tc>
                  <a:txBody>
                    <a:bodyPr/>
                    <a:lstStyle/>
                    <a:p>
                      <a:r>
                        <a:rPr lang="en-US" sz="1400" dirty="0"/>
                        <a:t>COMP3016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Immersive Game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Swen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35644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HCI, Usability and </a:t>
                      </a:r>
                      <a:r>
                        <a:rPr lang="en-US" sz="1400" dirty="0" err="1"/>
                        <a:t>Visualisation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477437"/>
                  </a:ext>
                </a:extLst>
              </a:tr>
              <a:tr h="265754">
                <a:tc>
                  <a:txBody>
                    <a:bodyPr/>
                    <a:lstStyle/>
                    <a:p>
                      <a:r>
                        <a:rPr lang="en-US" sz="1400" dirty="0"/>
                        <a:t>COMP3015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Games Graphics Pipelines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Marius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629353"/>
                  </a:ext>
                </a:extLst>
              </a:tr>
            </a:tbl>
          </a:graphicData>
        </a:graphic>
      </p:graphicFrame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8544718-BABF-8E4D-AF0E-84F5DFF1B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70740"/>
            <a:ext cx="4432300" cy="2916520"/>
          </a:xfrm>
        </p:spPr>
      </p:pic>
    </p:spTree>
    <p:extLst>
      <p:ext uri="{BB962C8B-B14F-4D97-AF65-F5344CB8AC3E}">
        <p14:creationId xmlns:p14="http://schemas.microsoft.com/office/powerpoint/2010/main" val="4106547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965B8936B8E947BFA63E689295E6ED" ma:contentTypeVersion="11" ma:contentTypeDescription="Create a new document." ma:contentTypeScope="" ma:versionID="2d2bca047cc7e65dd5ccc059385d37ba">
  <xsd:schema xmlns:xsd="http://www.w3.org/2001/XMLSchema" xmlns:xs="http://www.w3.org/2001/XMLSchema" xmlns:p="http://schemas.microsoft.com/office/2006/metadata/properties" xmlns:ns2="ee9522c1-70e7-4770-a324-a2f755696bd6" xmlns:ns3="e3b298e4-2685-41d3-b648-ae1898771f98" targetNamespace="http://schemas.microsoft.com/office/2006/metadata/properties" ma:root="true" ma:fieldsID="902bf801b55366023e36e73469e1c805" ns2:_="" ns3:_="">
    <xsd:import namespace="ee9522c1-70e7-4770-a324-a2f755696bd6"/>
    <xsd:import namespace="e3b298e4-2685-41d3-b648-ae1898771f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9522c1-70e7-4770-a324-a2f755696b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b298e4-2685-41d3-b648-ae1898771f9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3b298e4-2685-41d3-b648-ae1898771f98">
      <UserInfo>
        <DisplayName>Toby Russell</DisplayName>
        <AccountId>46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80E3D383-DE4F-4B48-9032-83D9A38E147B}"/>
</file>

<file path=customXml/itemProps2.xml><?xml version="1.0" encoding="utf-8"?>
<ds:datastoreItem xmlns:ds="http://schemas.openxmlformats.org/officeDocument/2006/customXml" ds:itemID="{0B63A4DF-051D-44BE-AFA8-E8343CB00F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E2A2A1-8743-46CC-A5B8-52CD41017BCA}">
  <ds:schemaRefs>
    <ds:schemaRef ds:uri="http://purl.org/dc/dcmitype/"/>
    <ds:schemaRef ds:uri="http://purl.org/dc/elements/1.1/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26c71075-24fd-4ed4-8185-25178c839b88"/>
    <ds:schemaRef ds:uri="6012c4bf-0b91-4f3e-b722-ad8a8e41f5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8082</TotalTime>
  <Words>592</Words>
  <Application>Microsoft Macintosh PowerPoint</Application>
  <PresentationFormat>Widescreen</PresentationFormat>
  <Paragraphs>184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Final Year Briefing</vt:lpstr>
      <vt:lpstr>Agenda</vt:lpstr>
      <vt:lpstr>Degree titles</vt:lpstr>
      <vt:lpstr>Transfering </vt:lpstr>
      <vt:lpstr>Options are back!</vt:lpstr>
      <vt:lpstr>BSc Computer Science</vt:lpstr>
      <vt:lpstr>BSc Computer Science (Software Engineering)</vt:lpstr>
      <vt:lpstr>BSc Computer Science (Cyber Security)</vt:lpstr>
      <vt:lpstr>BSc Computer Science (Games Development)</vt:lpstr>
      <vt:lpstr>BSc Computer Science (Artificial Intelligence)</vt:lpstr>
      <vt:lpstr>Final Year Project</vt:lpstr>
      <vt:lpstr>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Lee</dc:creator>
  <cp:lastModifiedBy>Shirley Atkinson</cp:lastModifiedBy>
  <cp:revision>173</cp:revision>
  <dcterms:created xsi:type="dcterms:W3CDTF">2018-04-15T20:11:32Z</dcterms:created>
  <dcterms:modified xsi:type="dcterms:W3CDTF">2022-04-22T15:51:42Z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0x010100FB965B8936B8E947BFA63E689295E6ED</vt:lpwstr>
  </property>
</Properties>
</file>

<file path=docProps/thumbnail.jpeg>
</file>